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68" d="100"/>
          <a:sy n="68" d="100"/>
        </p:scale>
        <p:origin x="90"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72FD4C-320C-42AC-BC07-0D527731323F}" type="datetimeFigureOut">
              <a:rPr lang="en-US" smtClean="0"/>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4216482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72FD4C-320C-42AC-BC07-0D527731323F}" type="datetimeFigureOut">
              <a:rPr lang="en-US" smtClean="0"/>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173286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72FD4C-320C-42AC-BC07-0D527731323F}" type="datetimeFigureOut">
              <a:rPr lang="en-US" smtClean="0"/>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326769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72FD4C-320C-42AC-BC07-0D527731323F}" type="datetimeFigureOut">
              <a:rPr lang="en-US" smtClean="0"/>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2705373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72FD4C-320C-42AC-BC07-0D527731323F}" type="datetimeFigureOut">
              <a:rPr lang="en-US" smtClean="0"/>
              <a:t>12/31/2024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1657246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72FD4C-320C-42AC-BC07-0D527731323F}" type="datetimeFigureOut">
              <a:rPr lang="en-US" smtClean="0"/>
              <a:t>12/31/2024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701324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72FD4C-320C-42AC-BC07-0D527731323F}" type="datetimeFigureOut">
              <a:rPr lang="en-US" smtClean="0"/>
              <a:t>12/31/2024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302167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72FD4C-320C-42AC-BC07-0D527731323F}" type="datetimeFigureOut">
              <a:rPr lang="en-US" smtClean="0"/>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439234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72FD4C-320C-42AC-BC07-0D527731323F}" type="datetimeFigureOut">
              <a:rPr lang="en-US" smtClean="0"/>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1152526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72FD4C-320C-42AC-BC07-0D527731323F}" type="datetimeFigureOut">
              <a:rPr lang="en-US" smtClean="0"/>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685005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72FD4C-320C-42AC-BC07-0D527731323F}" type="datetimeFigureOut">
              <a:rPr lang="en-US" smtClean="0"/>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65D311-F289-4802-9BD3-29A6B6E3C7CF}" type="slidenum">
              <a:rPr lang="en-US" smtClean="0"/>
              <a:t>‹#›</a:t>
            </a:fld>
            <a:endParaRPr lang="en-US"/>
          </a:p>
        </p:txBody>
      </p:sp>
    </p:spTree>
    <p:extLst>
      <p:ext uri="{BB962C8B-B14F-4D97-AF65-F5344CB8AC3E}">
        <p14:creationId xmlns:p14="http://schemas.microsoft.com/office/powerpoint/2010/main" val="2926666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72FD4C-320C-42AC-BC07-0D527731323F}" type="datetimeFigureOut">
              <a:rPr lang="en-US" smtClean="0"/>
              <a:t>12/31/2024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65D311-F289-4802-9BD3-29A6B6E3C7CF}" type="slidenum">
              <a:rPr lang="en-US" smtClean="0"/>
              <a:t>‹#›</a:t>
            </a:fld>
            <a:endParaRPr lang="en-US"/>
          </a:p>
        </p:txBody>
      </p:sp>
    </p:spTree>
    <p:extLst>
      <p:ext uri="{BB962C8B-B14F-4D97-AF65-F5344CB8AC3E}">
        <p14:creationId xmlns:p14="http://schemas.microsoft.com/office/powerpoint/2010/main" val="3796457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025" r="9713"/>
          <a:stretch/>
        </p:blipFill>
        <p:spPr>
          <a:xfrm>
            <a:off x="1730326" y="599636"/>
            <a:ext cx="3615398" cy="5715000"/>
          </a:xfrm>
          <a:prstGeom prst="rect">
            <a:avLst/>
          </a:prstGeom>
        </p:spPr>
      </p:pic>
      <p:sp>
        <p:nvSpPr>
          <p:cNvPr id="5" name="Rectangle 4"/>
          <p:cNvSpPr/>
          <p:nvPr/>
        </p:nvSpPr>
        <p:spPr>
          <a:xfrm>
            <a:off x="5200357" y="2549659"/>
            <a:ext cx="6096000" cy="1477328"/>
          </a:xfrm>
          <a:prstGeom prst="rect">
            <a:avLst/>
          </a:prstGeom>
        </p:spPr>
        <p:txBody>
          <a:bodyPr>
            <a:spAutoFit/>
          </a:bodyPr>
          <a:lstStyle/>
          <a:p>
            <a:r>
              <a:rPr lang="en-US" b="0" i="0" dirty="0" smtClean="0">
                <a:solidFill>
                  <a:srgbClr val="111111"/>
                </a:solidFill>
                <a:effectLst/>
                <a:latin typeface="-apple-system"/>
              </a:rPr>
              <a:t>Our Fremont floor lamp has a fluid shape and a sleek, modern design. We designed the spun steel base to provide stability while reinforcing the minimal look of the lamp. A white fabric shade allows a diffuse glow and a full-range dimmer adds versatility.</a:t>
            </a:r>
            <a:endParaRPr lang="en-US" dirty="0"/>
          </a:p>
        </p:txBody>
      </p:sp>
    </p:spTree>
    <p:extLst>
      <p:ext uri="{BB962C8B-B14F-4D97-AF65-F5344CB8AC3E}">
        <p14:creationId xmlns:p14="http://schemas.microsoft.com/office/powerpoint/2010/main" val="484009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84091" y="1104021"/>
            <a:ext cx="4762500" cy="4762500"/>
          </a:xfrm>
          <a:prstGeom prst="rect">
            <a:avLst/>
          </a:prstGeom>
        </p:spPr>
      </p:pic>
      <p:sp>
        <p:nvSpPr>
          <p:cNvPr id="5" name="Rectangle 4"/>
          <p:cNvSpPr/>
          <p:nvPr/>
        </p:nvSpPr>
        <p:spPr>
          <a:xfrm>
            <a:off x="5200357" y="2561941"/>
            <a:ext cx="6096000" cy="923330"/>
          </a:xfrm>
          <a:prstGeom prst="rect">
            <a:avLst/>
          </a:prstGeom>
        </p:spPr>
        <p:txBody>
          <a:bodyPr>
            <a:spAutoFit/>
          </a:bodyPr>
          <a:lstStyle/>
          <a:p>
            <a:r>
              <a:rPr lang="en-US" b="0" i="0" dirty="0" smtClean="0">
                <a:solidFill>
                  <a:srgbClr val="111111"/>
                </a:solidFill>
                <a:effectLst/>
                <a:latin typeface="-apple-system"/>
              </a:rPr>
              <a:t>The best floor lamps should be sturdy, stylish, and bright enough to light up a room. We found the top lamps available with options for any style.</a:t>
            </a:r>
            <a:endParaRPr lang="en-US" dirty="0"/>
          </a:p>
        </p:txBody>
      </p:sp>
    </p:spTree>
    <p:extLst>
      <p:ext uri="{BB962C8B-B14F-4D97-AF65-F5344CB8AC3E}">
        <p14:creationId xmlns:p14="http://schemas.microsoft.com/office/powerpoint/2010/main" val="2590868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68133" y="652461"/>
            <a:ext cx="3619500" cy="5553075"/>
          </a:xfrm>
          <a:prstGeom prst="rect">
            <a:avLst/>
          </a:prstGeom>
        </p:spPr>
      </p:pic>
      <p:sp>
        <p:nvSpPr>
          <p:cNvPr id="6" name="Rectangle 5"/>
          <p:cNvSpPr/>
          <p:nvPr/>
        </p:nvSpPr>
        <p:spPr>
          <a:xfrm>
            <a:off x="5552049" y="2828833"/>
            <a:ext cx="6096000" cy="1200329"/>
          </a:xfrm>
          <a:prstGeom prst="rect">
            <a:avLst/>
          </a:prstGeom>
        </p:spPr>
        <p:txBody>
          <a:bodyPr>
            <a:spAutoFit/>
          </a:bodyPr>
          <a:lstStyle/>
          <a:p>
            <a:r>
              <a:rPr lang="en-US" b="0" i="0" dirty="0" smtClean="0">
                <a:solidFill>
                  <a:srgbClr val="111111"/>
                </a:solidFill>
                <a:effectLst/>
                <a:latin typeface="-apple-system"/>
              </a:rPr>
              <a:t>A natural linen drum shade tops an elegantly curved metal lamp finished in brushed brass and set on a matte black foot.14 1/2" lamp shade diameter; 32" overall height. 9 lbs. Metal/linen. By Domiday Exclusive Designs </a:t>
            </a:r>
            <a:endParaRPr lang="en-US" dirty="0"/>
          </a:p>
        </p:txBody>
      </p:sp>
    </p:spTree>
    <p:extLst>
      <p:ext uri="{BB962C8B-B14F-4D97-AF65-F5344CB8AC3E}">
        <p14:creationId xmlns:p14="http://schemas.microsoft.com/office/powerpoint/2010/main" val="533107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32304" y="1119187"/>
            <a:ext cx="4619625" cy="4619625"/>
          </a:xfrm>
          <a:prstGeom prst="rect">
            <a:avLst/>
          </a:prstGeom>
        </p:spPr>
      </p:pic>
      <p:sp>
        <p:nvSpPr>
          <p:cNvPr id="5" name="Rectangle 4"/>
          <p:cNvSpPr/>
          <p:nvPr/>
        </p:nvSpPr>
        <p:spPr>
          <a:xfrm>
            <a:off x="6794695" y="2967334"/>
            <a:ext cx="5078438" cy="1200329"/>
          </a:xfrm>
          <a:prstGeom prst="rect">
            <a:avLst/>
          </a:prstGeom>
        </p:spPr>
        <p:txBody>
          <a:bodyPr wrap="square">
            <a:spAutoFit/>
          </a:bodyPr>
          <a:lstStyle/>
          <a:p>
            <a:r>
              <a:rPr lang="en-US" b="0" i="0" dirty="0" smtClean="0">
                <a:solidFill>
                  <a:srgbClr val="111111"/>
                </a:solidFill>
                <a:effectLst/>
                <a:latin typeface="-apple-system"/>
              </a:rPr>
              <a:t>Brighten up your home with modern table lamps from Domiday Exclusive Designs. Find contemporary bedside lamps, task lamps, table lamp sets and more.</a:t>
            </a:r>
            <a:endParaRPr lang="en-US" dirty="0"/>
          </a:p>
        </p:txBody>
      </p:sp>
    </p:spTree>
    <p:extLst>
      <p:ext uri="{BB962C8B-B14F-4D97-AF65-F5344CB8AC3E}">
        <p14:creationId xmlns:p14="http://schemas.microsoft.com/office/powerpoint/2010/main" val="200944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81904" y="869120"/>
            <a:ext cx="5429250" cy="5429250"/>
          </a:xfrm>
          <a:prstGeom prst="rect">
            <a:avLst/>
          </a:prstGeom>
        </p:spPr>
      </p:pic>
      <p:sp>
        <p:nvSpPr>
          <p:cNvPr id="6" name="Rectangle 5"/>
          <p:cNvSpPr/>
          <p:nvPr/>
        </p:nvSpPr>
        <p:spPr>
          <a:xfrm>
            <a:off x="5164494" y="3259723"/>
            <a:ext cx="6638300" cy="1323439"/>
          </a:xfrm>
          <a:prstGeom prst="rect">
            <a:avLst/>
          </a:prstGeom>
        </p:spPr>
        <p:txBody>
          <a:bodyPr wrap="square">
            <a:spAutoFit/>
          </a:bodyPr>
          <a:lstStyle/>
          <a:p>
            <a:r>
              <a:rPr lang="en-ZA" sz="1600" dirty="0" smtClean="0">
                <a:solidFill>
                  <a:srgbClr val="111111"/>
                </a:solidFill>
                <a:latin typeface="-apple-system"/>
              </a:rPr>
              <a:t>Umbrella standing designed by the Domiday Exclusive Designs,</a:t>
            </a:r>
          </a:p>
          <a:p>
            <a:r>
              <a:rPr lang="en-ZA" sz="1600" dirty="0" smtClean="0">
                <a:solidFill>
                  <a:srgbClr val="111111"/>
                </a:solidFill>
                <a:latin typeface="-apple-system"/>
              </a:rPr>
              <a:t>This item is one of the most representative.</a:t>
            </a:r>
          </a:p>
          <a:p>
            <a:r>
              <a:rPr lang="en-ZA" sz="1600" dirty="0" smtClean="0">
                <a:solidFill>
                  <a:srgbClr val="111111"/>
                </a:solidFill>
                <a:latin typeface="-apple-system"/>
              </a:rPr>
              <a:t>The umbrella stand is made with Aluminium and it has a conical shape. </a:t>
            </a:r>
          </a:p>
          <a:p>
            <a:r>
              <a:rPr lang="en-ZA" sz="1600" dirty="0" smtClean="0">
                <a:solidFill>
                  <a:srgbClr val="111111"/>
                </a:solidFill>
                <a:latin typeface="-apple-system"/>
              </a:rPr>
              <a:t>The cone is held by an aluminium rod.</a:t>
            </a:r>
          </a:p>
          <a:p>
            <a:r>
              <a:rPr lang="en-ZA" sz="1600" dirty="0" smtClean="0">
                <a:solidFill>
                  <a:srgbClr val="111111"/>
                </a:solidFill>
                <a:latin typeface="-apple-system"/>
              </a:rPr>
              <a:t>Good condition, fully original.</a:t>
            </a:r>
            <a:endParaRPr lang="en-US" dirty="0"/>
          </a:p>
        </p:txBody>
      </p:sp>
    </p:spTree>
    <p:extLst>
      <p:ext uri="{BB962C8B-B14F-4D97-AF65-F5344CB8AC3E}">
        <p14:creationId xmlns:p14="http://schemas.microsoft.com/office/powerpoint/2010/main" val="67880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3532" y="993421"/>
            <a:ext cx="3718882" cy="5236918"/>
          </a:xfrm>
          <a:prstGeom prst="rect">
            <a:avLst/>
          </a:prstGeom>
        </p:spPr>
      </p:pic>
      <p:sp>
        <p:nvSpPr>
          <p:cNvPr id="5" name="Rectangle 4"/>
          <p:cNvSpPr/>
          <p:nvPr/>
        </p:nvSpPr>
        <p:spPr>
          <a:xfrm>
            <a:off x="5164494" y="3259723"/>
            <a:ext cx="4288995" cy="1323439"/>
          </a:xfrm>
          <a:prstGeom prst="rect">
            <a:avLst/>
          </a:prstGeom>
        </p:spPr>
        <p:txBody>
          <a:bodyPr wrap="square">
            <a:spAutoFit/>
          </a:bodyPr>
          <a:lstStyle/>
          <a:p>
            <a:r>
              <a:rPr lang="en-ZA" sz="1600" dirty="0" smtClean="0">
                <a:solidFill>
                  <a:srgbClr val="111111"/>
                </a:solidFill>
                <a:latin typeface="-apple-system"/>
              </a:rPr>
              <a:t>Upgrade your home with attractive modern and chic design, </a:t>
            </a:r>
          </a:p>
          <a:p>
            <a:r>
              <a:rPr lang="en-ZA" sz="1600" dirty="0" smtClean="0">
                <a:solidFill>
                  <a:srgbClr val="111111"/>
                </a:solidFill>
                <a:latin typeface="-apple-system"/>
              </a:rPr>
              <a:t>keep your ground dry from wet umbrellas.</a:t>
            </a:r>
          </a:p>
          <a:p>
            <a:r>
              <a:rPr lang="en-ZA" sz="1600" dirty="0" smtClean="0">
                <a:solidFill>
                  <a:srgbClr val="111111"/>
                </a:solidFill>
                <a:latin typeface="-apple-system"/>
              </a:rPr>
              <a:t>With this umbrella stand without adding clutter to your home or office</a:t>
            </a:r>
            <a:endParaRPr lang="en-US" dirty="0"/>
          </a:p>
        </p:txBody>
      </p:sp>
    </p:spTree>
    <p:extLst>
      <p:ext uri="{BB962C8B-B14F-4D97-AF65-F5344CB8AC3E}">
        <p14:creationId xmlns:p14="http://schemas.microsoft.com/office/powerpoint/2010/main" val="496643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41226" y="211015"/>
            <a:ext cx="3072650" cy="6492803"/>
          </a:xfrm>
          <a:prstGeom prst="rect">
            <a:avLst/>
          </a:prstGeom>
        </p:spPr>
      </p:pic>
      <p:sp>
        <p:nvSpPr>
          <p:cNvPr id="5" name="Rectangle 4"/>
          <p:cNvSpPr/>
          <p:nvPr/>
        </p:nvSpPr>
        <p:spPr>
          <a:xfrm>
            <a:off x="5341034" y="2134162"/>
            <a:ext cx="6096000" cy="2308324"/>
          </a:xfrm>
          <a:prstGeom prst="rect">
            <a:avLst/>
          </a:prstGeom>
        </p:spPr>
        <p:txBody>
          <a:bodyPr>
            <a:spAutoFit/>
          </a:bodyPr>
          <a:lstStyle/>
          <a:p>
            <a:pPr lvl="0" algn="ctr"/>
            <a:r>
              <a:rPr lang="en-ZA" sz="1600" dirty="0">
                <a:solidFill>
                  <a:srgbClr val="111111"/>
                </a:solidFill>
                <a:latin typeface="-apple-system"/>
              </a:rPr>
              <a:t>These</a:t>
            </a:r>
            <a:r>
              <a:rPr lang="en-ZA" sz="1600" dirty="0">
                <a:solidFill>
                  <a:srgbClr val="ED7D31"/>
                </a:solidFill>
                <a:latin typeface="Bradley Hand ITC" panose="03070402050302030203" pitchFamily="66" charset="0"/>
              </a:rPr>
              <a:t> </a:t>
            </a:r>
            <a:r>
              <a:rPr lang="en-ZA" sz="1600" b="1" dirty="0">
                <a:solidFill>
                  <a:srgbClr val="ED7D31"/>
                </a:solidFill>
                <a:latin typeface="Bradley Hand ITC" panose="03070402050302030203" pitchFamily="66" charset="0"/>
                <a:ea typeface="Arial" panose="020B0604020202020204" pitchFamily="34" charset="0"/>
              </a:rPr>
              <a:t>Domiday exclusive designs </a:t>
            </a:r>
            <a:r>
              <a:rPr lang="en-ZA" sz="1600" dirty="0">
                <a:solidFill>
                  <a:srgbClr val="111111"/>
                </a:solidFill>
                <a:latin typeface="-apple-system"/>
              </a:rPr>
              <a:t>bath wraps exclusively fulfilled. The  wrap set comes In three different colours: </a:t>
            </a:r>
            <a:r>
              <a:rPr lang="en-ZA" sz="1600" b="1" dirty="0">
                <a:solidFill>
                  <a:srgbClr val="111111"/>
                </a:solidFill>
                <a:latin typeface="-apple-system"/>
              </a:rPr>
              <a:t>White, black , green, grey &amp; kaki,</a:t>
            </a:r>
            <a:r>
              <a:rPr lang="en-ZA" sz="1600" dirty="0">
                <a:solidFill>
                  <a:srgbClr val="111111"/>
                </a:solidFill>
                <a:latin typeface="-apple-system"/>
              </a:rPr>
              <a:t> And each wrap with it  matching hair towel. Improved stitching and stronger knit fabric. Convenient pocket, durable elastic back and button closure. Keep your hair in place and body wrap secure while you moisturize or apply make up. For home or travel, this set pampers you as if you were at a spa. Spoil yourself or someone you love. Perfect gift for any-occasion for women.</a:t>
            </a:r>
            <a:endParaRPr lang="en-ZA" dirty="0">
              <a:solidFill>
                <a:prstClr val="black"/>
              </a:solidFill>
            </a:endParaRPr>
          </a:p>
        </p:txBody>
      </p:sp>
    </p:spTree>
    <p:extLst>
      <p:ext uri="{BB962C8B-B14F-4D97-AF65-F5344CB8AC3E}">
        <p14:creationId xmlns:p14="http://schemas.microsoft.com/office/powerpoint/2010/main" val="3909683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43524" y="740186"/>
            <a:ext cx="1676545" cy="5602710"/>
          </a:xfrm>
          <a:prstGeom prst="rect">
            <a:avLst/>
          </a:prstGeom>
        </p:spPr>
      </p:pic>
      <p:pic>
        <p:nvPicPr>
          <p:cNvPr id="5" name="Picture 4"/>
          <p:cNvPicPr>
            <a:picLocks noChangeAspect="1"/>
          </p:cNvPicPr>
          <p:nvPr/>
        </p:nvPicPr>
        <p:blipFill>
          <a:blip r:embed="rId3"/>
          <a:stretch>
            <a:fillRect/>
          </a:stretch>
        </p:blipFill>
        <p:spPr>
          <a:xfrm>
            <a:off x="3561145" y="715798"/>
            <a:ext cx="1853345" cy="5602710"/>
          </a:xfrm>
          <a:prstGeom prst="rect">
            <a:avLst/>
          </a:prstGeom>
        </p:spPr>
      </p:pic>
      <p:pic>
        <p:nvPicPr>
          <p:cNvPr id="6" name="Picture 5"/>
          <p:cNvPicPr>
            <a:picLocks noChangeAspect="1"/>
          </p:cNvPicPr>
          <p:nvPr/>
        </p:nvPicPr>
        <p:blipFill>
          <a:blip r:embed="rId4"/>
          <a:stretch>
            <a:fillRect/>
          </a:stretch>
        </p:blipFill>
        <p:spPr>
          <a:xfrm>
            <a:off x="6796730" y="740185"/>
            <a:ext cx="1749704" cy="5578323"/>
          </a:xfrm>
          <a:prstGeom prst="rect">
            <a:avLst/>
          </a:prstGeom>
        </p:spPr>
      </p:pic>
      <p:pic>
        <p:nvPicPr>
          <p:cNvPr id="7" name="Picture 6"/>
          <p:cNvPicPr>
            <a:picLocks noChangeAspect="1"/>
          </p:cNvPicPr>
          <p:nvPr/>
        </p:nvPicPr>
        <p:blipFill>
          <a:blip r:embed="rId5"/>
          <a:stretch>
            <a:fillRect/>
          </a:stretch>
        </p:blipFill>
        <p:spPr>
          <a:xfrm>
            <a:off x="9928674" y="740186"/>
            <a:ext cx="1591194" cy="5578323"/>
          </a:xfrm>
          <a:prstGeom prst="rect">
            <a:avLst/>
          </a:prstGeom>
        </p:spPr>
      </p:pic>
    </p:spTree>
    <p:extLst>
      <p:ext uri="{BB962C8B-B14F-4D97-AF65-F5344CB8AC3E}">
        <p14:creationId xmlns:p14="http://schemas.microsoft.com/office/powerpoint/2010/main" val="674094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5901" y="647040"/>
            <a:ext cx="7010400" cy="5648325"/>
          </a:xfrm>
          <a:prstGeom prst="rect">
            <a:avLst/>
          </a:prstGeom>
        </p:spPr>
      </p:pic>
      <p:sp>
        <p:nvSpPr>
          <p:cNvPr id="5" name="Rectangle 4"/>
          <p:cNvSpPr/>
          <p:nvPr/>
        </p:nvSpPr>
        <p:spPr>
          <a:xfrm>
            <a:off x="7336301" y="2547872"/>
            <a:ext cx="4675163" cy="923330"/>
          </a:xfrm>
          <a:prstGeom prst="rect">
            <a:avLst/>
          </a:prstGeom>
        </p:spPr>
        <p:txBody>
          <a:bodyPr wrap="square">
            <a:spAutoFit/>
          </a:bodyPr>
          <a:lstStyle/>
          <a:p>
            <a:r>
              <a:rPr lang="en-US" b="0" i="0" dirty="0" smtClean="0">
                <a:solidFill>
                  <a:srgbClr val="111111"/>
                </a:solidFill>
                <a:effectLst/>
                <a:latin typeface="-apple-system"/>
              </a:rPr>
              <a:t>A beautiful three legged solid Walnut coffee table with a seemingly floating glass top. It will be the centre piece of any room.</a:t>
            </a:r>
            <a:endParaRPr lang="en-US" dirty="0"/>
          </a:p>
        </p:txBody>
      </p:sp>
    </p:spTree>
    <p:extLst>
      <p:ext uri="{BB962C8B-B14F-4D97-AF65-F5344CB8AC3E}">
        <p14:creationId xmlns:p14="http://schemas.microsoft.com/office/powerpoint/2010/main" val="757600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487" b="-1"/>
          <a:stretch/>
        </p:blipFill>
        <p:spPr>
          <a:xfrm>
            <a:off x="860473" y="641253"/>
            <a:ext cx="5717345" cy="5717345"/>
          </a:xfrm>
          <a:prstGeom prst="rect">
            <a:avLst/>
          </a:prstGeom>
        </p:spPr>
      </p:pic>
      <p:sp>
        <p:nvSpPr>
          <p:cNvPr id="5" name="Rectangle 4"/>
          <p:cNvSpPr/>
          <p:nvPr/>
        </p:nvSpPr>
        <p:spPr>
          <a:xfrm>
            <a:off x="6775938" y="3347163"/>
            <a:ext cx="5040923" cy="1200329"/>
          </a:xfrm>
          <a:prstGeom prst="rect">
            <a:avLst/>
          </a:prstGeom>
        </p:spPr>
        <p:txBody>
          <a:bodyPr wrap="square">
            <a:spAutoFit/>
          </a:bodyPr>
          <a:lstStyle/>
          <a:p>
            <a:pPr lvl="0"/>
            <a:r>
              <a:rPr lang="en-US" dirty="0">
                <a:solidFill>
                  <a:srgbClr val="111111"/>
                </a:solidFill>
                <a:latin typeface="+mj-lt"/>
              </a:rPr>
              <a:t>At </a:t>
            </a:r>
            <a:r>
              <a:rPr lang="en-US" dirty="0" smtClean="0">
                <a:solidFill>
                  <a:srgbClr val="111111"/>
                </a:solidFill>
                <a:latin typeface="+mj-lt"/>
              </a:rPr>
              <a:t>Domiday Exclusive Designs, </a:t>
            </a:r>
            <a:r>
              <a:rPr lang="en-US" dirty="0">
                <a:solidFill>
                  <a:srgbClr val="111111"/>
                </a:solidFill>
                <a:latin typeface="+mj-lt"/>
              </a:rPr>
              <a:t>we offer high-end modern coffee tables, end tables, and console tables for every home. Explore our selection of luxury accent tables today.</a:t>
            </a:r>
            <a:endParaRPr lang="en-US" dirty="0">
              <a:solidFill>
                <a:prstClr val="black"/>
              </a:solidFill>
              <a:latin typeface="+mj-lt"/>
            </a:endParaRPr>
          </a:p>
        </p:txBody>
      </p:sp>
    </p:spTree>
    <p:extLst>
      <p:ext uri="{BB962C8B-B14F-4D97-AF65-F5344CB8AC3E}">
        <p14:creationId xmlns:p14="http://schemas.microsoft.com/office/powerpoint/2010/main" val="293098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17745" y="2372091"/>
            <a:ext cx="4229100" cy="2676525"/>
          </a:xfrm>
          <a:prstGeom prst="rect">
            <a:avLst/>
          </a:prstGeom>
        </p:spPr>
      </p:pic>
    </p:spTree>
    <p:extLst>
      <p:ext uri="{BB962C8B-B14F-4D97-AF65-F5344CB8AC3E}">
        <p14:creationId xmlns:p14="http://schemas.microsoft.com/office/powerpoint/2010/main" val="36819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8900" y="0"/>
            <a:ext cx="6395258" cy="6779340"/>
          </a:xfrm>
          <a:prstGeom prst="rect">
            <a:avLst/>
          </a:prstGeom>
        </p:spPr>
      </p:pic>
      <p:sp>
        <p:nvSpPr>
          <p:cNvPr id="6" name="Rectangle 5"/>
          <p:cNvSpPr/>
          <p:nvPr/>
        </p:nvSpPr>
        <p:spPr>
          <a:xfrm>
            <a:off x="6668086" y="2336467"/>
            <a:ext cx="4965895" cy="1200329"/>
          </a:xfrm>
          <a:prstGeom prst="rect">
            <a:avLst/>
          </a:prstGeom>
        </p:spPr>
        <p:txBody>
          <a:bodyPr wrap="square">
            <a:spAutoFit/>
          </a:bodyPr>
          <a:lstStyle/>
          <a:p>
            <a:pPr lvl="0"/>
            <a:r>
              <a:rPr lang="en-US" dirty="0" smtClean="0">
                <a:solidFill>
                  <a:srgbClr val="111111"/>
                </a:solidFill>
                <a:latin typeface="+mj-lt"/>
              </a:rPr>
              <a:t>Domiday Exclusive Designs, </a:t>
            </a:r>
            <a:r>
              <a:rPr lang="en-US" dirty="0">
                <a:solidFill>
                  <a:srgbClr val="111111"/>
                </a:solidFill>
                <a:latin typeface="+mj-lt"/>
              </a:rPr>
              <a:t>offering furniture, lighting, textiles, </a:t>
            </a:r>
            <a:r>
              <a:rPr lang="en-US" dirty="0" err="1">
                <a:solidFill>
                  <a:srgbClr val="111111"/>
                </a:solidFill>
                <a:latin typeface="+mj-lt"/>
              </a:rPr>
              <a:t>bathware</a:t>
            </a:r>
            <a:r>
              <a:rPr lang="en-US" dirty="0">
                <a:solidFill>
                  <a:srgbClr val="111111"/>
                </a:solidFill>
                <a:latin typeface="+mj-lt"/>
              </a:rPr>
              <a:t>, decor, and outdoor, as well as products for baby and child. Discover the season's newest designs and inspirations.</a:t>
            </a:r>
            <a:endParaRPr lang="en-US" dirty="0">
              <a:solidFill>
                <a:prstClr val="black"/>
              </a:solidFill>
              <a:latin typeface="+mj-lt"/>
            </a:endParaRPr>
          </a:p>
        </p:txBody>
      </p:sp>
    </p:spTree>
    <p:extLst>
      <p:ext uri="{BB962C8B-B14F-4D97-AF65-F5344CB8AC3E}">
        <p14:creationId xmlns:p14="http://schemas.microsoft.com/office/powerpoint/2010/main" val="2750483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594"/>
            <a:ext cx="9120406" cy="6858594"/>
          </a:xfrm>
          <a:prstGeom prst="rect">
            <a:avLst/>
          </a:prstGeom>
        </p:spPr>
      </p:pic>
      <p:sp>
        <p:nvSpPr>
          <p:cNvPr id="5" name="Rectangle 4"/>
          <p:cNvSpPr/>
          <p:nvPr/>
        </p:nvSpPr>
        <p:spPr>
          <a:xfrm>
            <a:off x="7397187" y="2823390"/>
            <a:ext cx="4443120" cy="3490186"/>
          </a:xfrm>
          <a:prstGeom prst="rect">
            <a:avLst/>
          </a:prstGeom>
        </p:spPr>
        <p:txBody>
          <a:bodyPr wrap="square">
            <a:spAutoFit/>
          </a:bodyPr>
          <a:lstStyle/>
          <a:p>
            <a:pPr lvl="0">
              <a:lnSpc>
                <a:spcPct val="115000"/>
              </a:lnSpc>
            </a:pPr>
            <a:r>
              <a:rPr lang="en-US" sz="1600" dirty="0">
                <a:solidFill>
                  <a:prstClr val="black"/>
                </a:solidFill>
                <a:latin typeface="+mj-lt"/>
                <a:ea typeface="Calibri" panose="020F0502020204030204" pitchFamily="34" charset="0"/>
                <a:cs typeface="Times New Roman" panose="02020603050405020304" pitchFamily="18" charset="0"/>
              </a:rPr>
              <a:t>Domiday Exclusive D 6 pieces bedroom set made</a:t>
            </a:r>
          </a:p>
          <a:p>
            <a:pPr lvl="0">
              <a:lnSpc>
                <a:spcPct val="115000"/>
              </a:lnSpc>
            </a:pPr>
            <a:r>
              <a:rPr lang="en-US" sz="1600" dirty="0">
                <a:solidFill>
                  <a:prstClr val="black"/>
                </a:solidFill>
                <a:latin typeface="+mj-lt"/>
                <a:ea typeface="Calibri" panose="020F0502020204030204" pitchFamily="34" charset="0"/>
                <a:cs typeface="Times New Roman" panose="02020603050405020304" pitchFamily="18" charset="0"/>
              </a:rPr>
              <a:t> with New-Zealand Pine and Birch Veneers</a:t>
            </a:r>
          </a:p>
          <a:p>
            <a:pPr lvl="0">
              <a:lnSpc>
                <a:spcPct val="115000"/>
              </a:lnSpc>
            </a:pPr>
            <a:r>
              <a:rPr lang="en-US" sz="1600" dirty="0">
                <a:solidFill>
                  <a:prstClr val="black"/>
                </a:solidFill>
                <a:latin typeface="+mj-lt"/>
                <a:ea typeface="Calibri" panose="020F0502020204030204" pitchFamily="34" charset="0"/>
                <a:cs typeface="Times New Roman" panose="02020603050405020304" pitchFamily="18" charset="0"/>
              </a:rPr>
              <a:t>This set will make your bedroom a </a:t>
            </a:r>
          </a:p>
          <a:p>
            <a:pPr lvl="0">
              <a:lnSpc>
                <a:spcPct val="115000"/>
              </a:lnSpc>
            </a:pPr>
            <a:r>
              <a:rPr lang="en-US" sz="1600" dirty="0">
                <a:solidFill>
                  <a:prstClr val="black"/>
                </a:solidFill>
                <a:latin typeface="+mj-lt"/>
                <a:ea typeface="Calibri" panose="020F0502020204030204" pitchFamily="34" charset="0"/>
                <a:cs typeface="Times New Roman" panose="02020603050405020304" pitchFamily="18" charset="0"/>
              </a:rPr>
              <a:t>Haven of comfort and beauty.</a:t>
            </a:r>
          </a:p>
          <a:p>
            <a:pPr lvl="0">
              <a:lnSpc>
                <a:spcPct val="115000"/>
              </a:lnSpc>
            </a:pPr>
            <a:r>
              <a:rPr lang="en-US" sz="1600" dirty="0">
                <a:solidFill>
                  <a:prstClr val="black"/>
                </a:solidFill>
                <a:latin typeface="+mj-lt"/>
                <a:ea typeface="Calibri" panose="020F0502020204030204" pitchFamily="34" charset="0"/>
                <a:cs typeface="Times New Roman" panose="02020603050405020304" pitchFamily="18" charset="0"/>
              </a:rPr>
              <a:t>Three sizes:</a:t>
            </a:r>
          </a:p>
          <a:p>
            <a:pPr marL="342900" lvl="0" indent="-342900">
              <a:lnSpc>
                <a:spcPct val="115000"/>
              </a:lnSpc>
              <a:buFont typeface="Albertus Medium" panose="020E0602030304020304" pitchFamily="34" charset="0"/>
              <a:buChar char="-"/>
            </a:pPr>
            <a:r>
              <a:rPr lang="en-US" sz="1600" dirty="0">
                <a:solidFill>
                  <a:prstClr val="black"/>
                </a:solidFill>
                <a:latin typeface="+mj-lt"/>
                <a:ea typeface="Calibri" panose="020F0502020204030204" pitchFamily="34" charset="0"/>
                <a:cs typeface="Times New Roman" panose="02020603050405020304" pitchFamily="18" charset="0"/>
              </a:rPr>
              <a:t>Double        	</a:t>
            </a:r>
          </a:p>
          <a:p>
            <a:pPr marL="342900" lvl="0" indent="-342900">
              <a:lnSpc>
                <a:spcPct val="115000"/>
              </a:lnSpc>
              <a:buFont typeface="Albertus Medium" panose="020E0602030304020304" pitchFamily="34" charset="0"/>
              <a:buChar char="-"/>
            </a:pPr>
            <a:r>
              <a:rPr lang="en-US" sz="1600" dirty="0">
                <a:solidFill>
                  <a:prstClr val="black"/>
                </a:solidFill>
                <a:latin typeface="+mj-lt"/>
                <a:ea typeface="Calibri" panose="020F0502020204030204" pitchFamily="34" charset="0"/>
                <a:cs typeface="Times New Roman" panose="02020603050405020304" pitchFamily="18" charset="0"/>
              </a:rPr>
              <a:t>Queen size   	</a:t>
            </a:r>
          </a:p>
          <a:p>
            <a:pPr marL="342900" lvl="0" indent="-342900">
              <a:lnSpc>
                <a:spcPct val="115000"/>
              </a:lnSpc>
              <a:buFont typeface="Albertus Medium" panose="020E0602030304020304" pitchFamily="34" charset="0"/>
              <a:buChar char="-"/>
            </a:pPr>
            <a:r>
              <a:rPr lang="en-US" sz="1600" dirty="0">
                <a:solidFill>
                  <a:prstClr val="black"/>
                </a:solidFill>
                <a:latin typeface="+mj-lt"/>
                <a:ea typeface="Calibri" panose="020F0502020204030204" pitchFamily="34" charset="0"/>
                <a:cs typeface="Times New Roman" panose="02020603050405020304" pitchFamily="18" charset="0"/>
              </a:rPr>
              <a:t>King size     	</a:t>
            </a:r>
          </a:p>
          <a:p>
            <a:pPr lvl="0">
              <a:lnSpc>
                <a:spcPct val="115000"/>
              </a:lnSpc>
            </a:pPr>
            <a:r>
              <a:rPr lang="en-US" sz="1600" dirty="0">
                <a:solidFill>
                  <a:prstClr val="black"/>
                </a:solidFill>
                <a:latin typeface="+mj-lt"/>
                <a:ea typeface="Calibri" panose="020F0502020204030204" pitchFamily="34" charset="0"/>
                <a:cs typeface="Times New Roman" panose="02020603050405020304" pitchFamily="18" charset="0"/>
              </a:rPr>
              <a:t>Sets of beds comes with</a:t>
            </a:r>
          </a:p>
          <a:p>
            <a:pPr marL="285750" lvl="0" indent="-285750">
              <a:lnSpc>
                <a:spcPct val="115000"/>
              </a:lnSpc>
              <a:buFont typeface="Wingdings" pitchFamily="2" charset="2"/>
              <a:buChar char="v"/>
            </a:pPr>
            <a:r>
              <a:rPr lang="en-US" sz="1600" dirty="0">
                <a:solidFill>
                  <a:prstClr val="black"/>
                </a:solidFill>
                <a:latin typeface="+mj-lt"/>
                <a:ea typeface="Calibri" panose="020F0502020204030204" pitchFamily="34" charset="0"/>
                <a:cs typeface="Times New Roman" panose="02020603050405020304" pitchFamily="18" charset="0"/>
              </a:rPr>
              <a:t>Mattress </a:t>
            </a:r>
          </a:p>
          <a:p>
            <a:pPr marL="285750" lvl="0" indent="-285750">
              <a:lnSpc>
                <a:spcPct val="115000"/>
              </a:lnSpc>
              <a:buFont typeface="Wingdings" pitchFamily="2" charset="2"/>
              <a:buChar char="v"/>
            </a:pPr>
            <a:r>
              <a:rPr lang="en-US" sz="1600" dirty="0">
                <a:solidFill>
                  <a:prstClr val="black"/>
                </a:solidFill>
                <a:latin typeface="+mj-lt"/>
                <a:ea typeface="Calibri" panose="020F0502020204030204" pitchFamily="34" charset="0"/>
                <a:cs typeface="Times New Roman" panose="02020603050405020304" pitchFamily="18" charset="0"/>
              </a:rPr>
              <a:t> 2 beds pedestals </a:t>
            </a:r>
          </a:p>
          <a:p>
            <a:pPr marL="285750" lvl="0" indent="-285750">
              <a:lnSpc>
                <a:spcPct val="115000"/>
              </a:lnSpc>
              <a:buFont typeface="Wingdings" pitchFamily="2" charset="2"/>
              <a:buChar char="v"/>
            </a:pPr>
            <a:r>
              <a:rPr lang="en-US" sz="1600" dirty="0">
                <a:solidFill>
                  <a:prstClr val="black"/>
                </a:solidFill>
                <a:latin typeface="+mj-lt"/>
                <a:ea typeface="Calibri" panose="020F0502020204030204" pitchFamily="34" charset="0"/>
                <a:cs typeface="Times New Roman" panose="02020603050405020304" pitchFamily="18" charset="0"/>
              </a:rPr>
              <a:t> room table &amp; mirror &amp; ottoman</a:t>
            </a:r>
            <a:endParaRPr lang="en-US" sz="1600" dirty="0">
              <a:solidFill>
                <a:prstClr val="black"/>
              </a:solidFill>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4516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66085" y="224715"/>
            <a:ext cx="5761219" cy="3060457"/>
          </a:xfrm>
          <a:prstGeom prst="rect">
            <a:avLst/>
          </a:prstGeom>
        </p:spPr>
      </p:pic>
      <p:pic>
        <p:nvPicPr>
          <p:cNvPr id="5" name="Picture 4"/>
          <p:cNvPicPr>
            <a:picLocks noChangeAspect="1"/>
          </p:cNvPicPr>
          <p:nvPr/>
        </p:nvPicPr>
        <p:blipFill>
          <a:blip r:embed="rId3"/>
          <a:stretch>
            <a:fillRect/>
          </a:stretch>
        </p:blipFill>
        <p:spPr>
          <a:xfrm>
            <a:off x="1058125" y="4163261"/>
            <a:ext cx="5377138" cy="1682642"/>
          </a:xfrm>
          <a:prstGeom prst="rect">
            <a:avLst/>
          </a:prstGeom>
        </p:spPr>
      </p:pic>
      <p:sp>
        <p:nvSpPr>
          <p:cNvPr id="6" name="Rectangle 5"/>
          <p:cNvSpPr/>
          <p:nvPr/>
        </p:nvSpPr>
        <p:spPr>
          <a:xfrm>
            <a:off x="6804074" y="1641704"/>
            <a:ext cx="4379742" cy="3490186"/>
          </a:xfrm>
          <a:prstGeom prst="rect">
            <a:avLst/>
          </a:prstGeom>
        </p:spPr>
        <p:txBody>
          <a:bodyPr wrap="square">
            <a:spAutoFit/>
          </a:bodyPr>
          <a:lstStyle/>
          <a:p>
            <a:pPr lvl="0">
              <a:lnSpc>
                <a:spcPct val="115000"/>
              </a:lnSpc>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Domiday Exclusive D 6 pieces bedroom set made</a:t>
            </a:r>
          </a:p>
          <a:p>
            <a:pPr lvl="0">
              <a:lnSpc>
                <a:spcPct val="115000"/>
              </a:lnSpc>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 with New-Zealand Pine and Birch Veneers</a:t>
            </a:r>
          </a:p>
          <a:p>
            <a:pPr lvl="0">
              <a:lnSpc>
                <a:spcPct val="115000"/>
              </a:lnSpc>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This set will make your bedroom a </a:t>
            </a:r>
          </a:p>
          <a:p>
            <a:pPr lvl="0">
              <a:lnSpc>
                <a:spcPct val="115000"/>
              </a:lnSpc>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Haven of comfort and beauty.</a:t>
            </a:r>
          </a:p>
          <a:p>
            <a:pPr lvl="0">
              <a:lnSpc>
                <a:spcPct val="115000"/>
              </a:lnSpc>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Three sizes:</a:t>
            </a:r>
          </a:p>
          <a:p>
            <a:pPr marL="342900" lvl="0" indent="-342900">
              <a:lnSpc>
                <a:spcPct val="115000"/>
              </a:lnSpc>
              <a:buFont typeface="Albertus Medium" panose="020E0602030304020304" pitchFamily="34" charset="0"/>
              <a:buChar char="-"/>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Double        	</a:t>
            </a:r>
          </a:p>
          <a:p>
            <a:pPr marL="342900" lvl="0" indent="-342900">
              <a:lnSpc>
                <a:spcPct val="115000"/>
              </a:lnSpc>
              <a:buFont typeface="Albertus Medium" panose="020E0602030304020304" pitchFamily="34" charset="0"/>
              <a:buChar char="-"/>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Queen size   	</a:t>
            </a:r>
          </a:p>
          <a:p>
            <a:pPr marL="342900" lvl="0" indent="-342900">
              <a:lnSpc>
                <a:spcPct val="115000"/>
              </a:lnSpc>
              <a:buFont typeface="Albertus Medium" panose="020E0602030304020304" pitchFamily="34" charset="0"/>
              <a:buChar char="-"/>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King size     	</a:t>
            </a:r>
          </a:p>
          <a:p>
            <a:pPr lvl="0">
              <a:lnSpc>
                <a:spcPct val="115000"/>
              </a:lnSpc>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Sets of beds comes with</a:t>
            </a:r>
          </a:p>
          <a:p>
            <a:pPr marL="285750" lvl="0" indent="-285750">
              <a:lnSpc>
                <a:spcPct val="115000"/>
              </a:lnSpc>
              <a:buFont typeface="Wingdings" pitchFamily="2" charset="2"/>
              <a:buChar char="v"/>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Mattress </a:t>
            </a:r>
          </a:p>
          <a:p>
            <a:pPr marL="285750" lvl="0" indent="-285750">
              <a:lnSpc>
                <a:spcPct val="115000"/>
              </a:lnSpc>
              <a:buFont typeface="Wingdings" pitchFamily="2" charset="2"/>
              <a:buChar char="v"/>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 2 beds pedestals </a:t>
            </a:r>
          </a:p>
          <a:p>
            <a:pPr marL="285750" lvl="0" indent="-285750">
              <a:lnSpc>
                <a:spcPct val="115000"/>
              </a:lnSpc>
              <a:buFont typeface="Wingdings" pitchFamily="2" charset="2"/>
              <a:buChar char="v"/>
            </a:pPr>
            <a:r>
              <a:rPr lang="en-US" sz="1600" dirty="0">
                <a:solidFill>
                  <a:prstClr val="black"/>
                </a:solidFill>
                <a:latin typeface="Calibri Light" panose="020F0302020204030204"/>
                <a:ea typeface="Calibri" panose="020F0502020204030204" pitchFamily="34" charset="0"/>
                <a:cs typeface="Times New Roman" panose="02020603050405020304" pitchFamily="18" charset="0"/>
              </a:rPr>
              <a:t> room table &amp; mirror &amp; ottoman</a:t>
            </a:r>
            <a:endParaRPr lang="en-US" sz="1600" dirty="0">
              <a:solidFill>
                <a:prstClr val="black"/>
              </a:solidFill>
              <a:latin typeface="Calibri Light" panose="020F03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2042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3603" y="29888"/>
            <a:ext cx="9144793" cy="6828112"/>
          </a:xfrm>
          <a:prstGeom prst="rect">
            <a:avLst/>
          </a:prstGeom>
        </p:spPr>
      </p:pic>
      <p:pic>
        <p:nvPicPr>
          <p:cNvPr id="5" name="Picture 4"/>
          <p:cNvPicPr>
            <a:picLocks noChangeAspect="1"/>
          </p:cNvPicPr>
          <p:nvPr/>
        </p:nvPicPr>
        <p:blipFill>
          <a:blip r:embed="rId3"/>
          <a:stretch>
            <a:fillRect/>
          </a:stretch>
        </p:blipFill>
        <p:spPr>
          <a:xfrm>
            <a:off x="1795137" y="291124"/>
            <a:ext cx="3115326" cy="1774090"/>
          </a:xfrm>
          <a:prstGeom prst="rect">
            <a:avLst/>
          </a:prstGeom>
        </p:spPr>
      </p:pic>
      <p:pic>
        <p:nvPicPr>
          <p:cNvPr id="6" name="Picture 5"/>
          <p:cNvPicPr>
            <a:picLocks noChangeAspect="1"/>
          </p:cNvPicPr>
          <p:nvPr/>
        </p:nvPicPr>
        <p:blipFill rotWithShape="1">
          <a:blip r:embed="rId4"/>
          <a:srcRect l="10363" t="22651" r="8704" b="8405"/>
          <a:stretch/>
        </p:blipFill>
        <p:spPr>
          <a:xfrm>
            <a:off x="5992837" y="168813"/>
            <a:ext cx="4346917" cy="2757268"/>
          </a:xfrm>
          <a:prstGeom prst="rect">
            <a:avLst/>
          </a:prstGeom>
        </p:spPr>
      </p:pic>
      <p:sp>
        <p:nvSpPr>
          <p:cNvPr id="7" name="Rectangle 6"/>
          <p:cNvSpPr/>
          <p:nvPr/>
        </p:nvSpPr>
        <p:spPr>
          <a:xfrm>
            <a:off x="3048000" y="1582341"/>
            <a:ext cx="6096000" cy="3693319"/>
          </a:xfrm>
          <a:prstGeom prst="rect">
            <a:avLst/>
          </a:prstGeom>
        </p:spPr>
        <p:txBody>
          <a:bodyPr>
            <a:spAutoFit/>
          </a:bodyPr>
          <a:lstStyle/>
          <a:p>
            <a:pPr lvl="0" defTabSz="457200">
              <a:defRPr/>
            </a:pPr>
            <a:r>
              <a:rPr lang="en-US" kern="0" dirty="0">
                <a:solidFill>
                  <a:prstClr val="black"/>
                </a:solidFill>
                <a:latin typeface="+mj-lt"/>
              </a:rPr>
              <a:t>Bed-cover &amp; pillow cases</a:t>
            </a:r>
          </a:p>
          <a:p>
            <a:pPr lvl="0" defTabSz="457200">
              <a:defRPr/>
            </a:pPr>
            <a:r>
              <a:rPr lang="en-US" kern="0" dirty="0">
                <a:solidFill>
                  <a:prstClr val="black"/>
                </a:solidFill>
                <a:latin typeface="+mj-lt"/>
              </a:rPr>
              <a:t>Domiday Exclusive Designs 100% Cotton bedding is a must-have for every bed. They’re woven with fine single yarns for an unbelievably smooth hand. Offered in a wide selection of solid hues from chic neutrals to seasonal favorites. Exclusively by The Company Store. Color: White.</a:t>
            </a:r>
          </a:p>
          <a:p>
            <a:pPr lvl="0" defTabSz="457200">
              <a:defRPr/>
            </a:pPr>
            <a:r>
              <a:rPr lang="en-US" kern="0" dirty="0">
                <a:solidFill>
                  <a:prstClr val="black"/>
                </a:solidFill>
                <a:latin typeface="+mj-lt"/>
              </a:rPr>
              <a:t>Comes with:</a:t>
            </a:r>
          </a:p>
          <a:p>
            <a:pPr marL="285750" lvl="0" indent="-285750" defTabSz="457200">
              <a:buFontTx/>
              <a:buChar char="-"/>
              <a:defRPr/>
            </a:pPr>
            <a:r>
              <a:rPr lang="en-US" kern="0" dirty="0">
                <a:solidFill>
                  <a:prstClr val="black"/>
                </a:solidFill>
                <a:latin typeface="+mj-lt"/>
              </a:rPr>
              <a:t>1 x duvet cover</a:t>
            </a:r>
          </a:p>
          <a:p>
            <a:pPr marL="285750" lvl="0" indent="-285750" defTabSz="457200">
              <a:buFontTx/>
              <a:buChar char="-"/>
              <a:defRPr/>
            </a:pPr>
            <a:r>
              <a:rPr lang="en-US" kern="0" dirty="0">
                <a:solidFill>
                  <a:prstClr val="black"/>
                </a:solidFill>
                <a:latin typeface="+mj-lt"/>
              </a:rPr>
              <a:t>1 x duvet inner-</a:t>
            </a:r>
          </a:p>
          <a:p>
            <a:pPr marL="285750" lvl="0" indent="-285750" defTabSz="457200">
              <a:buFontTx/>
              <a:buChar char="-"/>
              <a:defRPr/>
            </a:pPr>
            <a:r>
              <a:rPr lang="en-US" kern="0" dirty="0">
                <a:solidFill>
                  <a:prstClr val="black"/>
                </a:solidFill>
                <a:latin typeface="+mj-lt"/>
              </a:rPr>
              <a:t>1 x Fitted Sheet</a:t>
            </a:r>
          </a:p>
          <a:p>
            <a:pPr marL="285750" lvl="0" indent="-285750" defTabSz="457200">
              <a:buFontTx/>
              <a:buChar char="-"/>
              <a:defRPr/>
            </a:pPr>
            <a:r>
              <a:rPr lang="en-US" kern="0" dirty="0">
                <a:solidFill>
                  <a:prstClr val="black"/>
                </a:solidFill>
                <a:latin typeface="+mj-lt"/>
              </a:rPr>
              <a:t>1 x  Cover  sheet</a:t>
            </a:r>
          </a:p>
          <a:p>
            <a:pPr marL="285750" lvl="0" indent="-285750" defTabSz="457200">
              <a:buFontTx/>
              <a:buChar char="-"/>
              <a:defRPr/>
            </a:pPr>
            <a:r>
              <a:rPr lang="en-US" kern="0" dirty="0">
                <a:solidFill>
                  <a:prstClr val="black"/>
                </a:solidFill>
                <a:latin typeface="+mj-lt"/>
              </a:rPr>
              <a:t>1 x mattress </a:t>
            </a:r>
            <a:r>
              <a:rPr lang="en-US" kern="0" dirty="0" smtClean="0">
                <a:solidFill>
                  <a:prstClr val="black"/>
                </a:solidFill>
                <a:latin typeface="+mj-lt"/>
              </a:rPr>
              <a:t>protector (waterproof)</a:t>
            </a:r>
            <a:endParaRPr lang="en-US" kern="0" dirty="0">
              <a:solidFill>
                <a:prstClr val="black"/>
              </a:solidFill>
              <a:latin typeface="+mj-lt"/>
            </a:endParaRPr>
          </a:p>
          <a:p>
            <a:pPr marL="285750" lvl="0" indent="-285750" defTabSz="457200">
              <a:buFontTx/>
              <a:buChar char="-"/>
              <a:defRPr/>
            </a:pPr>
            <a:r>
              <a:rPr lang="en-US" kern="0" dirty="0">
                <a:solidFill>
                  <a:prstClr val="black"/>
                </a:solidFill>
                <a:latin typeface="+mj-lt"/>
              </a:rPr>
              <a:t>2 x sets pillow case </a:t>
            </a:r>
            <a:endParaRPr lang="en-US" kern="0" dirty="0">
              <a:solidFill>
                <a:prstClr val="black"/>
              </a:solidFill>
              <a:latin typeface="+mj-lt"/>
            </a:endParaRPr>
          </a:p>
        </p:txBody>
      </p:sp>
    </p:spTree>
    <p:extLst>
      <p:ext uri="{BB962C8B-B14F-4D97-AF65-F5344CB8AC3E}">
        <p14:creationId xmlns:p14="http://schemas.microsoft.com/office/powerpoint/2010/main" val="14397978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TotalTime>
  <Words>568</Words>
  <Application>Microsoft Office PowerPoint</Application>
  <PresentationFormat>Widescreen</PresentationFormat>
  <Paragraphs>49</Paragraphs>
  <Slides>15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Albertus Medium</vt:lpstr>
      <vt:lpstr>-apple-system</vt:lpstr>
      <vt:lpstr>Arial</vt:lpstr>
      <vt:lpstr>Bradley Hand ITC</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Customer</dc:creator>
  <cp:lastModifiedBy>Customer</cp:lastModifiedBy>
  <cp:revision>13</cp:revision>
  <dcterms:created xsi:type="dcterms:W3CDTF">2024-12-31T08:40:25Z</dcterms:created>
  <dcterms:modified xsi:type="dcterms:W3CDTF">2024-12-31T12:42:09Z</dcterms:modified>
</cp:coreProperties>
</file>